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3"/>
  </p:notesMasterIdLst>
  <p:sldIdLst>
    <p:sldId id="618" r:id="rId3"/>
    <p:sldId id="410" r:id="rId4"/>
    <p:sldId id="258" r:id="rId5"/>
    <p:sldId id="554" r:id="rId6"/>
    <p:sldId id="477" r:id="rId7"/>
    <p:sldId id="737" r:id="rId8"/>
    <p:sldId id="721" r:id="rId9"/>
    <p:sldId id="735" r:id="rId10"/>
    <p:sldId id="722" r:id="rId11"/>
    <p:sldId id="732" r:id="rId12"/>
    <p:sldId id="700" r:id="rId13"/>
    <p:sldId id="671" r:id="rId14"/>
    <p:sldId id="726" r:id="rId15"/>
    <p:sldId id="727" r:id="rId16"/>
    <p:sldId id="738" r:id="rId17"/>
    <p:sldId id="739" r:id="rId18"/>
    <p:sldId id="728" r:id="rId19"/>
    <p:sldId id="729" r:id="rId20"/>
    <p:sldId id="730" r:id="rId21"/>
    <p:sldId id="73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1235F-EC96-4F41-9E10-8DFB9AFAA656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3313-59A6-40EB-923D-5D916E6783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1F724-51D9-486B-9BFF-C542D0E12BC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66D20-C27E-4F88-8B09-303578CD2AE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  <a:t>3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  <a:t>4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9D3E5-044F-4FFC-A55C-D5DA6200E60D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</a:rPr>
              <a:t>11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B36A-2F0B-4CF3-B7C4-90D923EB150E}" type="datetimeFigureOut">
              <a:rPr lang="zh-CN" altLang="en-US" smtClean="0"/>
              <a:t>2025/8/4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21ECA-E04B-41FF-8325-12EF457B4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930912" y="1412776"/>
            <a:ext cx="5291455" cy="3936365"/>
          </a:xfrm>
          <a:custGeom>
            <a:avLst/>
            <a:gdLst>
              <a:gd name="connsiteX0" fmla="*/ 0 w 8333"/>
              <a:gd name="connsiteY0" fmla="*/ 0 h 6199"/>
              <a:gd name="connsiteX1" fmla="*/ 8333 w 8333"/>
              <a:gd name="connsiteY1" fmla="*/ 25 h 6199"/>
              <a:gd name="connsiteX2" fmla="*/ 8303 w 8333"/>
              <a:gd name="connsiteY2" fmla="*/ 6190 h 6199"/>
              <a:gd name="connsiteX3" fmla="*/ 0 w 8333"/>
              <a:gd name="connsiteY3" fmla="*/ 6199 h 6199"/>
              <a:gd name="connsiteX4" fmla="*/ 0 w 8333"/>
              <a:gd name="connsiteY4" fmla="*/ 0 h 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3" h="6199">
                <a:moveTo>
                  <a:pt x="0" y="0"/>
                </a:moveTo>
                <a:lnTo>
                  <a:pt x="8333" y="25"/>
                </a:lnTo>
                <a:lnTo>
                  <a:pt x="8303" y="6190"/>
                </a:lnTo>
                <a:lnTo>
                  <a:pt x="0" y="619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-19050" y="1400077"/>
            <a:ext cx="8611870" cy="3951605"/>
          </a:xfrm>
          <a:custGeom>
            <a:avLst/>
            <a:gdLst>
              <a:gd name="connsiteX0" fmla="*/ 0 w 13562"/>
              <a:gd name="connsiteY0" fmla="*/ 0 h 6223"/>
              <a:gd name="connsiteX1" fmla="*/ 13562 w 13562"/>
              <a:gd name="connsiteY1" fmla="*/ 15 h 6223"/>
              <a:gd name="connsiteX2" fmla="*/ 11003 w 13562"/>
              <a:gd name="connsiteY2" fmla="*/ 6223 h 6223"/>
              <a:gd name="connsiteX3" fmla="*/ 26 w 13562"/>
              <a:gd name="connsiteY3" fmla="*/ 6150 h 6223"/>
              <a:gd name="connsiteX4" fmla="*/ 0 w 13562"/>
              <a:gd name="connsiteY4" fmla="*/ 0 h 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2" h="6223">
                <a:moveTo>
                  <a:pt x="0" y="0"/>
                </a:moveTo>
                <a:lnTo>
                  <a:pt x="13562" y="15"/>
                </a:lnTo>
                <a:lnTo>
                  <a:pt x="11003" y="6223"/>
                </a:lnTo>
                <a:lnTo>
                  <a:pt x="26" y="6150"/>
                </a:lnTo>
                <a:lnTo>
                  <a:pt x="0" y="0"/>
                </a:lnTo>
                <a:close/>
              </a:path>
            </a:pathLst>
          </a:custGeom>
          <a:solidFill>
            <a:srgbClr val="4F4D5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 dirty="0">
              <a:solidFill>
                <a:prstClr val="whit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65248" y="3754395"/>
            <a:ext cx="675564" cy="1600335"/>
          </a:xfrm>
          <a:prstGeom prst="line">
            <a:avLst/>
          </a:prstGeom>
          <a:ln w="28575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826824" y="1394561"/>
            <a:ext cx="1406363" cy="3410961"/>
          </a:xfrm>
          <a:prstGeom prst="line">
            <a:avLst/>
          </a:prstGeom>
          <a:ln w="12700">
            <a:solidFill>
              <a:srgbClr val="FCE1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/>
          <p:cNvSpPr txBox="1"/>
          <p:nvPr/>
        </p:nvSpPr>
        <p:spPr>
          <a:xfrm>
            <a:off x="302895" y="1583690"/>
            <a:ext cx="6897370" cy="316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50000"/>
              </a:lnSpc>
            </a:pPr>
            <a:r>
              <a:rPr lang="zh-CN" altLang="en-US" sz="65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lt"/>
              </a:rPr>
              <a:t> 特殊教育概论</a:t>
            </a:r>
          </a:p>
          <a:p>
            <a:pPr algn="ctr" defTabSz="1219200">
              <a:lnSpc>
                <a:spcPct val="150000"/>
              </a:lnSpc>
            </a:pPr>
            <a:r>
              <a:rPr lang="zh-CN" altLang="en-US" sz="4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lt"/>
              </a:rPr>
              <a:t>（第三版）</a:t>
            </a:r>
            <a:endParaRPr lang="zh-CN" altLang="en-US" sz="6500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lt"/>
            </a:endParaRPr>
          </a:p>
          <a:p>
            <a:pPr algn="ctr" defTabSz="1219200">
              <a:lnSpc>
                <a:spcPct val="150000"/>
              </a:lnSpc>
            </a:pPr>
            <a:r>
              <a:rPr lang="zh-CN" altLang="en-US" sz="2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主编 刘春玲</a:t>
            </a:r>
            <a:r>
              <a:rPr lang="en-US" altLang="zh-CN" sz="2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zh-CN" altLang="en-US" sz="2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江琴娣</a:t>
            </a:r>
            <a:r>
              <a:rPr lang="en-US" altLang="zh-CN" sz="2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zh-CN" altLang="en-US" sz="240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颜廷睿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0199065" y="5814773"/>
            <a:ext cx="1528719" cy="302527"/>
            <a:chOff x="5796136" y="4189567"/>
            <a:chExt cx="1146539" cy="22689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2" name="流程图: 数据 9"/>
            <p:cNvSpPr/>
            <p:nvPr/>
          </p:nvSpPr>
          <p:spPr>
            <a:xfrm>
              <a:off x="579613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流程图: 数据 9"/>
            <p:cNvSpPr/>
            <p:nvPr/>
          </p:nvSpPr>
          <p:spPr>
            <a:xfrm>
              <a:off x="593750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流程图: 数据 9"/>
            <p:cNvSpPr/>
            <p:nvPr/>
          </p:nvSpPr>
          <p:spPr>
            <a:xfrm>
              <a:off x="607887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流程图: 数据 9"/>
            <p:cNvSpPr/>
            <p:nvPr/>
          </p:nvSpPr>
          <p:spPr>
            <a:xfrm>
              <a:off x="622024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流程图: 数据 9"/>
            <p:cNvSpPr/>
            <p:nvPr/>
          </p:nvSpPr>
          <p:spPr>
            <a:xfrm>
              <a:off x="636161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流程图: 数据 9"/>
            <p:cNvSpPr/>
            <p:nvPr/>
          </p:nvSpPr>
          <p:spPr>
            <a:xfrm>
              <a:off x="650298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流程图: 数据 9"/>
            <p:cNvSpPr/>
            <p:nvPr/>
          </p:nvSpPr>
          <p:spPr>
            <a:xfrm>
              <a:off x="6644356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流程图: 数据 9"/>
            <p:cNvSpPr/>
            <p:nvPr/>
          </p:nvSpPr>
          <p:spPr>
            <a:xfrm>
              <a:off x="6785729" y="4189567"/>
              <a:ext cx="156946" cy="22689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solidFill>
              <a:srgbClr val="4F4D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794136" y="5961939"/>
            <a:ext cx="5189619" cy="0"/>
          </a:xfrm>
          <a:prstGeom prst="line">
            <a:avLst/>
          </a:prstGeom>
          <a:ln w="38100">
            <a:solidFill>
              <a:srgbClr val="4F4D50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121410" y="5858510"/>
            <a:ext cx="2914650" cy="438785"/>
          </a:xfrm>
          <a:prstGeom prst="roundRect">
            <a:avLst/>
          </a:prstGeom>
          <a:solidFill>
            <a:sysClr val="window" lastClr="FFFFFF">
              <a:alpha val="70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style>
          <a:lnRef idx="2">
            <a:srgbClr val="629DD1">
              <a:shade val="50000"/>
            </a:srgbClr>
          </a:lnRef>
          <a:fillRef idx="1">
            <a:srgbClr val="629DD1"/>
          </a:fillRef>
          <a:effectRef idx="0">
            <a:srgbClr val="629DD1"/>
          </a:effectRef>
          <a:fontRef idx="minor">
            <a:sysClr val="window" lastClr="FFFFFF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575" y="5869305"/>
            <a:ext cx="2699385" cy="41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长期目标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长期目标通常为年度或学期目标，说明本年度或学期的学习与发展重点，可以分学科或发展领域呈现。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短期目标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短期目标是长期目标的阶段性分解目标，如单元教学目标。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计划达成情况的评价方式、标准及日期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该部分重点说明如何评价预设目标达成的情况，如何评价、评价标准以及评价时间。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614666" y="1600730"/>
            <a:ext cx="429577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02</a:t>
            </a:r>
            <a:endParaRPr lang="zh-CN" altLang="en-US" sz="8000" dirty="0">
              <a:solidFill>
                <a:srgbClr val="E1E0D8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16844" y="2432315"/>
            <a:ext cx="720383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第二节</a:t>
            </a:r>
            <a:endParaRPr lang="en-US" altLang="zh-CN" sz="4800" b="1" dirty="0">
              <a:solidFill>
                <a:srgbClr val="4F4D50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个别化教育计划的制定与实施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207264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 评估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制定评估计划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评估目的：确定本次评估要解决哪些问题，如教育安置、转衔、课程与教学等。（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评估内容：确定哪些领域需要评估，哪些材料需要进一步收集。（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评估方式：确定适用的评估方法，如访谈、观察、测验、医学检查等。（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评估工具：确定使用哪些工具完成评估，如已有或自编的评估量表、访谈提纲、观察记录工具等。（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评估人员：确定由谁来实施评估，一般而言，应建立一个评估小组。合格的评估人员应以其专业训练和资格证书为准（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评估的时间与地点：确定什么时候评以及在哪里评，保证评估在规定日期内完成。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实施评估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健康评估</a:t>
            </a:r>
          </a:p>
          <a:p>
            <a:pPr>
              <a:lnSpc>
                <a:spcPct val="150000"/>
              </a:lnSpc>
            </a:pP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5423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评估内容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特殊儿童健康评估的内容通常包括：感觉器官与功能、运动功能、新陈代谢功能、神经系统功能；其他相关疾病与损伤。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评估人员：健康评估由专业医生实施。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特殊教育与相关服务建议。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）视觉检查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一般评估项目：视力（包括视敏度、视野、色盲等）；定向与行走能力；视知觉（如深度知觉、距离知觉等）。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评估人员：评估人员主要包括：眼科医生；定向与行走专家；心理学专业人员。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特殊教育与相关服务建议。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）听觉检查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一般评估项目：听力损失程度；听力损失类型；语音听力；听知觉（如对声源、高低、音色等的知觉）。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评估人员：听力学家；耳科医生；心理学家；特殊教育教师。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特殊教育与相关服务建议。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4256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）知能力的评估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一般评估项目。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特殊教育与相关服务建议。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）学业水平的评估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一般评估项目。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特殊教育与相关服务建议。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）情绪与行为</a:t>
            </a:r>
          </a:p>
          <a:p>
            <a:pPr>
              <a:lnSpc>
                <a:spcPct val="150000"/>
              </a:lnSpc>
            </a:pP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一般评估项目。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评估人员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特殊教育与相关服务建议。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4556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计划的制定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拟定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草案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通常情况下，由学校指定人员负责拟订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草案。负责起草的人员根据评估阶段收集到的各方面资料，提出基本构想，包括领域的优先顺序，决定哪些领域需要特别加强，暂列出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个别化教育计划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的内容。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2.召开IEP会议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（1）IEP小组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会议的准备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04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4256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目标的确定与撰写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）长期目标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是指期待儿童在较长一段时间内（一学期、一学年或更长时间）达成的目标。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）短期目标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短期目标通常是指期待儿童在某一确定的较短期限内所达成的目标。它是长期目标的细化和具体表现。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107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4556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 IEP的实施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实施场所与实施人员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）实施场所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学校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家庭和其他场所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）实施人员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教师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家长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其他人员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实施策略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）目标的汇集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将同一班级儿童的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排列出来，将其目标按领域汇集与整理，分析目标间的异同。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）目标的分析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时间的分析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空间的分析</a:t>
            </a:r>
            <a:r>
              <a:rPr lang="zh-CN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人力资源的分析。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9104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目标超前或滞后的处理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）超前或滞后的原因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实施过程中，教师有时会发现：预定的教学目标出现了超前或滞后的现象。产生这种现象的原因主要有：时间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教学方法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人员配合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教学起点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）处理方法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针对可能的原因，通常采用以下几种方法进行调整：一是重新测定教学起点；二是将难易控制在适中的水平；三是改变教学方式和教学方法；四是各方密切配合。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5584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 IEP的评估与修订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的评估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）对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内容的评估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内容的完整性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内容的适当性。</a:t>
            </a:r>
          </a:p>
          <a:p>
            <a:pPr>
              <a:lnSpc>
                <a:spcPct val="150000"/>
              </a:lnSpc>
            </a:pP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）对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实施情况的评估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的修订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在必要的时候需要加以修订。一般而言，修订主要应参照以下几个方面的内容：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）计划的执行情况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）对儿童再次评估的结果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）家长反映的有关该儿童的重要信息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）其他相关人员反映的重要信息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4"/>
          <p:cNvPicPr>
            <a:picLocks noGrp="1" noChangeAspect="1"/>
          </p:cNvPicPr>
          <p:nvPr/>
        </p:nvPicPr>
        <p:blipFill>
          <a:blip r:embed="rId3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9" r="15719"/>
          <a:stretch>
            <a:fillRect/>
          </a:stretch>
        </p:blipFill>
        <p:spPr>
          <a:xfrm>
            <a:off x="0" y="0"/>
            <a:ext cx="7059930" cy="6864350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13" name="图片占位符 4"/>
          <p:cNvPicPr>
            <a:picLocks noGrp="1" noChangeAspect="1"/>
          </p:cNvPicPr>
          <p:nvPr/>
        </p:nvPicPr>
        <p:blipFill>
          <a:blip r:embed="rId3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9" r="15719"/>
          <a:stretch>
            <a:fillRect/>
          </a:stretch>
        </p:blipFill>
        <p:spPr>
          <a:xfrm flipH="1">
            <a:off x="7059930" y="-3175"/>
            <a:ext cx="5149850" cy="6864350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734" h="5006622">
                <a:moveTo>
                  <a:pt x="0" y="0"/>
                </a:moveTo>
                <a:lnTo>
                  <a:pt x="5147734" y="0"/>
                </a:lnTo>
                <a:lnTo>
                  <a:pt x="5147734" y="5006622"/>
                </a:lnTo>
                <a:lnTo>
                  <a:pt x="0" y="500662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14" name="矩形 13"/>
          <p:cNvSpPr/>
          <p:nvPr/>
        </p:nvSpPr>
        <p:spPr>
          <a:xfrm>
            <a:off x="635" y="-3810"/>
            <a:ext cx="12208510" cy="6880860"/>
          </a:xfrm>
          <a:prstGeom prst="rect">
            <a:avLst/>
          </a:prstGeom>
          <a:solidFill>
            <a:srgbClr val="88745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8915" y="802640"/>
            <a:ext cx="9251950" cy="52730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方正黑体简体" panose="02000000000000000000" pitchFamily="2" charset="-122"/>
              <a:ea typeface="方正黑体简体" panose="02000000000000000000" pitchFamily="2" charset="-122"/>
              <a:sym typeface="方正黑体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6568" y="1057275"/>
            <a:ext cx="8716645" cy="4763770"/>
          </a:xfrm>
          <a:prstGeom prst="rect">
            <a:avLst/>
          </a:prstGeom>
          <a:noFill/>
          <a:ln>
            <a:solidFill>
              <a:srgbClr val="8874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方正黑体简体" panose="02000000000000000000" pitchFamily="2" charset="-122"/>
              <a:ea typeface="方正黑体简体" panose="02000000000000000000" pitchFamily="2" charset="-122"/>
              <a:sym typeface="方正黑体简体" panose="02000000000000000000" pitchFamily="2" charset="-122"/>
            </a:endParaRPr>
          </a:p>
        </p:txBody>
      </p:sp>
      <p:pic>
        <p:nvPicPr>
          <p:cNvPr id="18" name="图片占位符 4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3" t="42" r="16507"/>
          <a:stretch>
            <a:fillRect/>
          </a:stretch>
        </p:blipFill>
        <p:spPr>
          <a:xfrm>
            <a:off x="5384483" y="1546860"/>
            <a:ext cx="1440815" cy="1440815"/>
          </a:xfrm>
          <a:custGeom>
            <a:avLst/>
            <a:gdLst>
              <a:gd name="connsiteX0" fmla="*/ 0 w 5147734"/>
              <a:gd name="connsiteY0" fmla="*/ 0 h 5006622"/>
              <a:gd name="connsiteX1" fmla="*/ 5147734 w 5147734"/>
              <a:gd name="connsiteY1" fmla="*/ 0 h 5006622"/>
              <a:gd name="connsiteX2" fmla="*/ 5147734 w 5147734"/>
              <a:gd name="connsiteY2" fmla="*/ 5006622 h 5006622"/>
              <a:gd name="connsiteX3" fmla="*/ 0 w 5147734"/>
              <a:gd name="connsiteY3" fmla="*/ 5006622 h 500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6" h="2366">
                <a:moveTo>
                  <a:pt x="1183" y="0"/>
                </a:moveTo>
                <a:cubicBezTo>
                  <a:pt x="1836" y="0"/>
                  <a:pt x="2366" y="530"/>
                  <a:pt x="2366" y="1183"/>
                </a:cubicBezTo>
                <a:cubicBezTo>
                  <a:pt x="2366" y="1836"/>
                  <a:pt x="1836" y="2366"/>
                  <a:pt x="1183" y="2366"/>
                </a:cubicBezTo>
                <a:cubicBezTo>
                  <a:pt x="530" y="2366"/>
                  <a:pt x="0" y="1836"/>
                  <a:pt x="0" y="1183"/>
                </a:cubicBezTo>
                <a:cubicBezTo>
                  <a:pt x="0" y="530"/>
                  <a:pt x="530" y="0"/>
                  <a:pt x="1183" y="0"/>
                </a:cubicBez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746250" y="3115310"/>
            <a:ext cx="871728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solidFill>
                  <a:srgbClr val="8874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个别化教育计划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  </a:t>
            </a:r>
            <a:r>
              <a:rPr lang="zh-CN" altLang="en-US" sz="2800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个别化教育计划的制定与实施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 IEP表格举例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诞生以来，众多的管理者、教育者设计了各种各样的表格，以求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制作的规范化。现有的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表格繁简不一，从表格的形式到内容的表述均有较大的差异。事实上，选用哪种表格甚至是否使用表格只是表面的、形式的问题，其核心问题是如何理解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的内涵，理解个别差异。只有深刻理解了上述问题，才能真正实现个别化教育的目的。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35830" y="0"/>
            <a:ext cx="7488555" cy="6874510"/>
          </a:xfrm>
          <a:prstGeom prst="rect">
            <a:avLst/>
          </a:prstGeom>
          <a:solidFill>
            <a:srgbClr val="4F4D5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defTabSz="1219200">
              <a:buClrTx/>
              <a:buSzTx/>
              <a:buFontTx/>
            </a:pPr>
            <a:endParaRPr lang="zh-CN" altLang="en-US" sz="2400" dirty="0">
              <a:solidFill>
                <a:prstClr val="whit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ea"/>
            </a:endParaRPr>
          </a:p>
        </p:txBody>
      </p:sp>
      <p:pic>
        <p:nvPicPr>
          <p:cNvPr id="2051" name="Picture 3" descr="E:\LJR\JZ\PPT\01-融资计划\02-切图\矩形 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21200" y="384175"/>
            <a:ext cx="7336790" cy="6309360"/>
          </a:xfrm>
          <a:prstGeom prst="rect">
            <a:avLst/>
          </a:prstGeom>
          <a:noFill/>
        </p:spPr>
      </p:pic>
      <p:pic>
        <p:nvPicPr>
          <p:cNvPr id="2050" name="Picture 2" descr="E:\LJR\JZ\PPT\01-融资计划\02-切图\dsfds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7632171" cy="68753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9838" y="2194643"/>
            <a:ext cx="5048250" cy="1168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7000" dirty="0">
                <a:solidFill>
                  <a:srgbClr val="E1E0D8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7000" dirty="0">
              <a:solidFill>
                <a:srgbClr val="E1E0D8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9133" y="297868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zh-CN" altLang="en-US" sz="5400" dirty="0">
                <a:solidFill>
                  <a:srgbClr val="4F4D50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en-US" altLang="zh-CN" sz="5400" dirty="0">
              <a:solidFill>
                <a:srgbClr val="4F4D50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>
            <p:custDataLst>
              <p:tags r:id="rId1"/>
            </p:custDataLst>
          </p:nvPr>
        </p:nvSpPr>
        <p:spPr>
          <a:xfrm>
            <a:off x="7397115" y="3637280"/>
            <a:ext cx="39497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个别化教育计划的制定与实施</a:t>
            </a:r>
            <a:endParaRPr lang="zh-CN" altLang="en-US" sz="2200" b="1" dirty="0">
              <a:solidFill>
                <a:srgbClr val="FF0000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12"/>
          <p:cNvSpPr txBox="1"/>
          <p:nvPr>
            <p:custDataLst>
              <p:tags r:id="rId2"/>
            </p:custDataLst>
          </p:nvPr>
        </p:nvSpPr>
        <p:spPr>
          <a:xfrm>
            <a:off x="7319645" y="2733040"/>
            <a:ext cx="39497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个别化教育计划概述</a:t>
            </a:r>
            <a:endParaRPr lang="zh-CN" altLang="en-US" sz="2200" b="1" dirty="0">
              <a:solidFill>
                <a:srgbClr val="FF0000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TextBox 14"/>
          <p:cNvSpPr txBox="1"/>
          <p:nvPr>
            <p:custDataLst>
              <p:tags r:id="rId3"/>
            </p:custDataLst>
          </p:nvPr>
        </p:nvSpPr>
        <p:spPr>
          <a:xfrm>
            <a:off x="6254750" y="2733040"/>
            <a:ext cx="1193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第一节</a:t>
            </a:r>
          </a:p>
        </p:txBody>
      </p:sp>
      <p:sp>
        <p:nvSpPr>
          <p:cNvPr id="5" name="TextBox 14"/>
          <p:cNvSpPr txBox="1"/>
          <p:nvPr>
            <p:custDataLst>
              <p:tags r:id="rId4"/>
            </p:custDataLst>
          </p:nvPr>
        </p:nvSpPr>
        <p:spPr>
          <a:xfrm>
            <a:off x="6379210" y="3637280"/>
            <a:ext cx="1193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200">
              <a:buClrTx/>
              <a:buSzTx/>
              <a:buFontTx/>
            </a:pPr>
            <a:r>
              <a:rPr lang="zh-CN" altLang="en-US" sz="2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7"/>
          <a:stretch>
            <a:fillRect/>
          </a:stretch>
        </p:blipFill>
        <p:spPr>
          <a:xfrm>
            <a:off x="7138670" y="0"/>
            <a:ext cx="507174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65"/>
          <a:stretch>
            <a:fillRect/>
          </a:stretch>
        </p:blipFill>
        <p:spPr>
          <a:xfrm>
            <a:off x="8019415" y="635635"/>
            <a:ext cx="4180205" cy="5915660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1597538" y="1600730"/>
            <a:ext cx="43300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8000" dirty="0">
                <a:solidFill>
                  <a:srgbClr val="E1E0D8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01</a:t>
            </a:r>
            <a:endParaRPr lang="zh-CN" altLang="en-US" sz="8000" dirty="0">
              <a:solidFill>
                <a:srgbClr val="E1E0D8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264576" y="2432315"/>
            <a:ext cx="670129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第一节</a:t>
            </a:r>
          </a:p>
          <a:p>
            <a:pPr algn="ctr" defTabSz="1219200"/>
            <a:r>
              <a:rPr lang="zh-CN" altLang="en-US" sz="4800" b="1" dirty="0">
                <a:solidFill>
                  <a:srgbClr val="4F4D50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个别化教育计划概述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9701984" y="2168473"/>
            <a:ext cx="169469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6600" spc="600" dirty="0">
                <a:gradFill>
                  <a:gsLst>
                    <a:gs pos="0">
                      <a:srgbClr val="F7DCAC"/>
                    </a:gs>
                    <a:gs pos="100000">
                      <a:srgbClr val="88745B"/>
                    </a:gs>
                  </a:gsLst>
                  <a:lin ang="1800000" scaled="0"/>
                </a:gradFill>
                <a:effectLst>
                  <a:outerShdw blurRad="190500" dist="63500" dir="2700000" algn="tl">
                    <a:srgbClr val="000000">
                      <a:alpha val="30000"/>
                    </a:srgbClr>
                  </a:outerShdw>
                </a:effectLst>
                <a:latin typeface="Agency FB" panose="020B0503020202020204" pitchFamily="34" charset="0"/>
                <a:ea typeface="方正黑体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16600" spc="600" dirty="0">
              <a:gradFill>
                <a:gsLst>
                  <a:gs pos="0">
                    <a:srgbClr val="F7DCAC"/>
                  </a:gs>
                  <a:gs pos="100000">
                    <a:srgbClr val="88745B"/>
                  </a:gs>
                </a:gsLst>
                <a:lin ang="1800000" scaled="0"/>
              </a:gradFill>
              <a:effectLst>
                <a:outerShdw blurRad="190500" dist="63500" dir="2700000" algn="tl">
                  <a:srgbClr val="000000">
                    <a:alpha val="30000"/>
                  </a:srgbClr>
                </a:outerShdw>
              </a:effectLst>
              <a:latin typeface="Agency FB" panose="020B0503020202020204" pitchFamily="34" charset="0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2135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 个别化教育计划的由来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个别化教育计划的起源：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1975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年，美国颁发的《全体残疾儿童教育法》规定：必须为所有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3—21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岁的特殊儿童制定适合其需要的个别化教育计划（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），且须定期评估与修正。该法案全面规定了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IEP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的内容、小组成员、制定流程与实施要求。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4279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个别化教育计划的意义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）教育公平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教育权是一种基本的人权。（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）因材施教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因材施教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是一种处理教学中个别差异情况的教学原则和教学策略。（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）教育绩效责任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教育绩效责任是提升教育效能和实现教育目标的重要的手段之一。（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）家长参与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为使特殊儿童获得适当的教育，家长的参与极为重要。（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）融合教育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特殊儿童应尽可能与普通同伴一起学习，在最小受限制的环境下接受适当的教育。（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）多学科参与</a:t>
            </a:r>
            <a:r>
              <a:rPr 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为特殊儿童提供适当的教育，需要多学科人员的通力合作，主要包括教育、医学、心理、社会等各领域人员。</a:t>
            </a:r>
          </a:p>
        </p:txBody>
      </p:sp>
    </p:spTree>
    <p:extLst>
      <p:ext uri="{BB962C8B-B14F-4D97-AF65-F5344CB8AC3E}">
        <p14:creationId xmlns:p14="http://schemas.microsoft.com/office/powerpoint/2010/main" val="109951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413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个别化教育计划的主要内容</a:t>
            </a:r>
          </a:p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基本资料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儿童基本信息，如姓名、性别、出生日期、家庭住址、联系电话等。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家庭基本信息，如父母或监护人的联系信息、同住家庭成员信息、家长支持及家庭需求等。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儿童成长史：简述儿童自出生起的成长过程，包括健康状况、重要的疾病与治疗史、教育与康复训练经历等。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儿童现况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儿童诊断结果：包括障碍类型、障碍程度、是否为多重障碍等。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儿童发展与教育评估结果：包括感知能力、运动能力、认知能力、语言与沟通能力、社会适应能力、健康状况、生活自理能力、各学科的学业表现等。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儿童障碍状况对其学习及生活的影响：例如哪些课程或教学活动（环节）需要调整，以及适合该儿童的评估方式。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920" y="269875"/>
            <a:ext cx="876300" cy="781050"/>
            <a:chOff x="8370" y="4384"/>
            <a:chExt cx="2280" cy="2032"/>
          </a:xfrm>
        </p:grpSpPr>
        <p:grpSp>
          <p:nvGrpSpPr>
            <p:cNvPr id="8198" name="组合 158"/>
            <p:cNvGrpSpPr/>
            <p:nvPr/>
          </p:nvGrpSpPr>
          <p:grpSpPr>
            <a:xfrm>
              <a:off x="8370" y="4384"/>
              <a:ext cx="2280" cy="2032"/>
              <a:chOff x="3720691" y="2824413"/>
              <a:chExt cx="1341120" cy="1209172"/>
            </a:xfrm>
          </p:grpSpPr>
          <p:sp>
            <p:nvSpPr>
              <p:cNvPr id="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1052828 w 2740"/>
                  <a:gd name="T1" fmla="*/ 1144413 h 2446"/>
                  <a:gd name="T2" fmla="*/ 1005840 w 2740"/>
                  <a:gd name="T3" fmla="*/ 1191376 h 2446"/>
                  <a:gd name="T4" fmla="*/ 938784 w 2740"/>
                  <a:gd name="T5" fmla="*/ 1208678 h 2446"/>
                  <a:gd name="T6" fmla="*/ 399399 w 2740"/>
                  <a:gd name="T7" fmla="*/ 1208678 h 2446"/>
                  <a:gd name="T8" fmla="*/ 335280 w 2740"/>
                  <a:gd name="T9" fmla="*/ 1191376 h 2446"/>
                  <a:gd name="T10" fmla="*/ 288292 w 2740"/>
                  <a:gd name="T11" fmla="*/ 1143918 h 2446"/>
                  <a:gd name="T12" fmla="*/ 17621 w 2740"/>
                  <a:gd name="T13" fmla="*/ 670334 h 2446"/>
                  <a:gd name="T14" fmla="*/ 0 w 2740"/>
                  <a:gd name="T15" fmla="*/ 604586 h 2446"/>
                  <a:gd name="T16" fmla="*/ 17621 w 2740"/>
                  <a:gd name="T17" fmla="*/ 538344 h 2446"/>
                  <a:gd name="T18" fmla="*/ 287313 w 2740"/>
                  <a:gd name="T19" fmla="*/ 66737 h 2446"/>
                  <a:gd name="T20" fmla="*/ 335280 w 2740"/>
                  <a:gd name="T21" fmla="*/ 18291 h 2446"/>
                  <a:gd name="T22" fmla="*/ 396462 w 2740"/>
                  <a:gd name="T23" fmla="*/ 494 h 2446"/>
                  <a:gd name="T24" fmla="*/ 937805 w 2740"/>
                  <a:gd name="T25" fmla="*/ 494 h 2446"/>
                  <a:gd name="T26" fmla="*/ 1005840 w 2740"/>
                  <a:gd name="T27" fmla="*/ 18291 h 2446"/>
                  <a:gd name="T28" fmla="*/ 1052828 w 2740"/>
                  <a:gd name="T29" fmla="*/ 65254 h 2446"/>
                  <a:gd name="T30" fmla="*/ 1322521 w 2740"/>
                  <a:gd name="T31" fmla="*/ 536861 h 2446"/>
                  <a:gd name="T32" fmla="*/ 1341120 w 2740"/>
                  <a:gd name="T33" fmla="*/ 604586 h 2446"/>
                  <a:gd name="T34" fmla="*/ 1322031 w 2740"/>
                  <a:gd name="T35" fmla="*/ 672806 h 2446"/>
                  <a:gd name="T36" fmla="*/ 1052828 w 2740"/>
                  <a:gd name="T37" fmla="*/ 1144413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9F9F9"/>
                  </a:gs>
                  <a:gs pos="100000">
                    <a:srgbClr val="D3D3D3"/>
                  </a:gs>
                </a:gsLst>
                <a:lin ang="5400000"/>
              </a:gradFill>
              <a:ln>
                <a:noFill/>
              </a:ln>
              <a:effectLst>
                <a:outerShdw blurRad="190500" dist="1143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1855731">
                <a:off x="3764807" y="2863083"/>
                <a:ext cx="1264653" cy="1140756"/>
              </a:xfrm>
              <a:custGeom>
                <a:avLst/>
                <a:gdLst>
                  <a:gd name="T0" fmla="*/ 992799 w 2740"/>
                  <a:gd name="T1" fmla="*/ 1079661 h 2446"/>
                  <a:gd name="T2" fmla="*/ 948490 w 2740"/>
                  <a:gd name="T3" fmla="*/ 1123966 h 2446"/>
                  <a:gd name="T4" fmla="*/ 885257 w 2740"/>
                  <a:gd name="T5" fmla="*/ 1140290 h 2446"/>
                  <a:gd name="T6" fmla="*/ 376627 w 2740"/>
                  <a:gd name="T7" fmla="*/ 1140290 h 2446"/>
                  <a:gd name="T8" fmla="*/ 316163 w 2740"/>
                  <a:gd name="T9" fmla="*/ 1123966 h 2446"/>
                  <a:gd name="T10" fmla="*/ 271854 w 2740"/>
                  <a:gd name="T11" fmla="*/ 1079194 h 2446"/>
                  <a:gd name="T12" fmla="*/ 16616 w 2740"/>
                  <a:gd name="T13" fmla="*/ 632406 h 2446"/>
                  <a:gd name="T14" fmla="*/ 0 w 2740"/>
                  <a:gd name="T15" fmla="*/ 570378 h 2446"/>
                  <a:gd name="T16" fmla="*/ 16616 w 2740"/>
                  <a:gd name="T17" fmla="*/ 507884 h 2446"/>
                  <a:gd name="T18" fmla="*/ 270931 w 2740"/>
                  <a:gd name="T19" fmla="*/ 62961 h 2446"/>
                  <a:gd name="T20" fmla="*/ 316163 w 2740"/>
                  <a:gd name="T21" fmla="*/ 17256 h 2446"/>
                  <a:gd name="T22" fmla="*/ 373857 w 2740"/>
                  <a:gd name="T23" fmla="*/ 466 h 2446"/>
                  <a:gd name="T24" fmla="*/ 884334 w 2740"/>
                  <a:gd name="T25" fmla="*/ 466 h 2446"/>
                  <a:gd name="T26" fmla="*/ 948490 w 2740"/>
                  <a:gd name="T27" fmla="*/ 17256 h 2446"/>
                  <a:gd name="T28" fmla="*/ 992799 w 2740"/>
                  <a:gd name="T29" fmla="*/ 61562 h 2446"/>
                  <a:gd name="T30" fmla="*/ 1247114 w 2740"/>
                  <a:gd name="T31" fmla="*/ 506484 h 2446"/>
                  <a:gd name="T32" fmla="*/ 1264653 w 2740"/>
                  <a:gd name="T33" fmla="*/ 570378 h 2446"/>
                  <a:gd name="T34" fmla="*/ 1246652 w 2740"/>
                  <a:gd name="T35" fmla="*/ 634738 h 2446"/>
                  <a:gd name="T36" fmla="*/ 992799 w 2740"/>
                  <a:gd name="T37" fmla="*/ 1079661 h 24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4000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199" name="Freeform 5"/>
            <p:cNvSpPr/>
            <p:nvPr/>
          </p:nvSpPr>
          <p:spPr>
            <a:xfrm rot="1855731">
              <a:off x="8527" y="4524"/>
              <a:ext cx="1965" cy="175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 cmpd="sng">
              <a:solidFill>
                <a:srgbClr val="414455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02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2" y="4629"/>
              <a:ext cx="1538" cy="15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3773" y="398242"/>
            <a:ext cx="8570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  </a:t>
            </a:r>
            <a:r>
              <a:rPr lang="zh-CN" altLang="en-US" sz="2800" dirty="0">
                <a:solidFill>
                  <a:srgbClr val="4F4D5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个别化教育计划概述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0915" y="1210310"/>
            <a:ext cx="10483850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3.教育与相关服务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教育安置方式：说明儿童的教育安置场所，如普通班级、特殊教育班、特殊教育学校或送教上门。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课程与教学安排：说明儿童的课程与教学安排，如，哪些课程参与普通班级学习，哪些课程为特殊安排的课程。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相关服务：说明为该儿童提供哪些相关服务，如交通、医疗服务、言语训练、心理辅导、行为训练、物理治疗、作业治疗、社工服务、家长咨询等。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转衔服务：如果该儿童处于转衔阶段，如小升初、中学毕业等，则说明转衔服务的内容。</a:t>
            </a: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9.5,&quot;left&quot;:485.3,&quot;top&quot;:150.1,&quot;width&quot;:408.1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9.5,&quot;left&quot;:485.3,&quot;top&quot;:150.1,&quot;width&quot;:408.1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9.5,&quot;left&quot;:485.3,&quot;top&quot;:150.1,&quot;width&quot;:408.1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29.5,&quot;left&quot;:485.3,&quot;top&quot;:150.1,&quot;width&quot;:404.664015748031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1832</Words>
  <Application>Microsoft Office PowerPoint</Application>
  <PresentationFormat>宽屏</PresentationFormat>
  <Paragraphs>113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等线</vt:lpstr>
      <vt:lpstr>等线 Light</vt:lpstr>
      <vt:lpstr>方正黑体简体</vt:lpstr>
      <vt:lpstr>楷体</vt:lpstr>
      <vt:lpstr>微软雅黑</vt:lpstr>
      <vt:lpstr>Agency FB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范美琳</cp:lastModifiedBy>
  <cp:revision>23</cp:revision>
  <dcterms:created xsi:type="dcterms:W3CDTF">2025-07-02T05:50:00Z</dcterms:created>
  <dcterms:modified xsi:type="dcterms:W3CDTF">2025-08-04T01:09:53Z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80C5DC9849434E939CA0B7636F8B677E_13</vt:lpwstr>
  </property>
  <property fmtid="{D5CDD505-2E9C-101B-9397-08002B2CF9AE}" pid="3" name="KSOProductBuildVer">
    <vt:lpwstr>2052-12.1.0.22215</vt:lpwstr>
  </property>
</Properties>
</file>